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7" r:id="rId4"/>
    <p:sldId id="261" r:id="rId5"/>
    <p:sldId id="268" r:id="rId6"/>
    <p:sldId id="269" r:id="rId7"/>
    <p:sldId id="262" r:id="rId8"/>
    <p:sldId id="259" r:id="rId9"/>
    <p:sldId id="272" r:id="rId10"/>
    <p:sldId id="258" r:id="rId11"/>
    <p:sldId id="260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16CF7-33DD-48AA-B322-CE8915AC7569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C16BA9-2316-48CD-BFBC-58DF59896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998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1097-90A0-4B89-95B0-0A073258BCD3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CAD0E-3B94-44E1-A6E8-E5DD0A655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66C3-009F-42B3-AA83-2DC58AB2B849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D4650-451B-4A28-B8DA-2CF609812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92AD-4EAF-4F94-80EC-C168A466C59F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BFE08-07C5-4153-9EA3-427AEF015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A8E0-864E-421A-A96E-BB0FED363507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4C414-784C-43F6-B49B-A1B5F7943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B0D7F-1BED-40D8-BA66-BD0446CF9B4C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70C21-B241-463D-A7A2-CD3D93E78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D27B1-15E1-42DB-ACE4-161095BF3FEE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DDF8-C9FE-4D20-BD44-A4D3FC5C1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A9CD-2094-4E50-A855-59D538F04F5D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1BB4B-72DE-4EC7-97E9-5259A9EFE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233C3-8649-4313-9E2E-76939C408ED6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2DD0-E73C-4273-96DD-E788A96C2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3926A-95CF-449B-A06E-F8F82DAA2980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46E75-FB39-48A4-B4E7-908ACAEB9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0090D-ECE3-44E6-9806-E53ACBD8D013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4370B-8104-4104-93FC-9A86B583A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9F9DA-7CA8-4906-9C44-AE5A7C1732D8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C8F9F-0B5C-41B0-AEEA-C9AE3FA83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309C825-757F-42DC-AD92-068016FC8FCA}" type="datetimeFigureOut">
              <a:rPr lang="en-US"/>
              <a:pPr>
                <a:defRPr/>
              </a:pPr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3E84570-89A1-49FE-A7E1-CE5ED0C7E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6" r:id="rId2"/>
    <p:sldLayoutId id="2147483752" r:id="rId3"/>
    <p:sldLayoutId id="2147483747" r:id="rId4"/>
    <p:sldLayoutId id="2147483748" r:id="rId5"/>
    <p:sldLayoutId id="2147483749" r:id="rId6"/>
    <p:sldLayoutId id="2147483753" r:id="rId7"/>
    <p:sldLayoutId id="2147483754" r:id="rId8"/>
    <p:sldLayoutId id="2147483755" r:id="rId9"/>
    <p:sldLayoutId id="2147483750" r:id="rId10"/>
    <p:sldLayoutId id="21474837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Science Fiction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pPr eaLnBrk="1" hangingPunct="1"/>
            <a:r>
              <a:rPr lang="en-US" smtClean="0"/>
              <a:t>ENG 201 Introduction to Literature   Prof. Everson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Dystopian Narratives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301625" y="2895600"/>
            <a:ext cx="8540750" cy="3203575"/>
          </a:xfrm>
          <a:prstGeom prst="rect">
            <a:avLst/>
          </a:prstGeom>
        </p:spPr>
        <p:txBody>
          <a:bodyPr lIns="146304" tIns="0" rIns="45720" bIns="0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2900" indent="-342900" fontAlgn="auto">
              <a:spcAft>
                <a:spcPts val="0"/>
              </a:spcAft>
              <a:defRPr/>
            </a:pPr>
            <a:r>
              <a:rPr lang="en-US" sz="2400" dirty="0" smtClean="0"/>
              <a:t>Depict: 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Society </a:t>
            </a:r>
            <a:r>
              <a:rPr lang="en-US" sz="2400" dirty="0" smtClean="0"/>
              <a:t>unworthy of humans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Totalitarian state / empires (</a:t>
            </a:r>
            <a:r>
              <a:rPr lang="en-US" sz="2400" i="1" dirty="0" smtClean="0"/>
              <a:t>1984, Star Wars series</a:t>
            </a:r>
            <a:r>
              <a:rPr lang="en-US" sz="2400" dirty="0" smtClean="0"/>
              <a:t>)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Developmental derailment or degeneration (</a:t>
            </a:r>
            <a:r>
              <a:rPr lang="en-US" sz="2400" i="1" dirty="0" smtClean="0"/>
              <a:t>Fahrenheit 451</a:t>
            </a:r>
            <a:r>
              <a:rPr lang="en-US" sz="2400" dirty="0" smtClean="0"/>
              <a:t>)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Post-apocalyptic (after end of life on earth)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No choice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No freedom</a:t>
            </a:r>
          </a:p>
          <a:p>
            <a:pPr marL="342900" indent="-3429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No alternatives</a:t>
            </a:r>
          </a:p>
          <a:p>
            <a:pPr fontAlgn="auto">
              <a:spcAft>
                <a:spcPts val="0"/>
              </a:spcAft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Dystopian Narratives (continued)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Social restrictions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Hyper-egalitarian – no excellence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Only the State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Religion as control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Family non-existent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City </a:t>
            </a:r>
            <a:r>
              <a:rPr lang="en-US" sz="3200" dirty="0" smtClean="0"/>
              <a:t>overtakes Nature  </a:t>
            </a:r>
            <a:endParaRPr lang="en-US" sz="3200" dirty="0"/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sz="3200" dirty="0"/>
              <a:t>Politics /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Reading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Science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Fiction: </a:t>
            </a: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</a:rPr>
              <a:t>LeGuin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81000" y="3581400"/>
            <a:ext cx="4495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Identify the </a:t>
            </a:r>
            <a:r>
              <a:rPr lang="en-US" sz="2400" u="sng"/>
              <a:t>elements</a:t>
            </a:r>
            <a:r>
              <a:rPr lang="en-US" sz="2400"/>
              <a:t> of Science Fiction that you see in the story.</a:t>
            </a:r>
          </a:p>
          <a:p>
            <a:endParaRPr lang="en-US" sz="2400"/>
          </a:p>
          <a:p>
            <a:r>
              <a:rPr lang="en-US" sz="2400"/>
              <a:t>What </a:t>
            </a:r>
            <a:r>
              <a:rPr lang="en-US" sz="2400" u="sng"/>
              <a:t>type of Science Fiction </a:t>
            </a:r>
            <a:r>
              <a:rPr lang="en-US" sz="2400"/>
              <a:t>is this story? </a:t>
            </a:r>
          </a:p>
          <a:p>
            <a:endParaRPr lang="en-US" sz="2400"/>
          </a:p>
          <a:p>
            <a:r>
              <a:rPr lang="en-US" sz="2400"/>
              <a:t>Is it </a:t>
            </a:r>
            <a:r>
              <a:rPr lang="en-US" sz="2400" u="sng"/>
              <a:t>dystopian</a:t>
            </a:r>
            <a:r>
              <a:rPr lang="en-US" sz="2400"/>
              <a:t> </a:t>
            </a:r>
            <a:r>
              <a:rPr lang="en-US" sz="2400" u="sng"/>
              <a:t>utopian or neither</a:t>
            </a:r>
            <a:r>
              <a:rPr lang="en-US" sz="2400"/>
              <a:t>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5000" t="19555" r="17000" b="15556"/>
          <a:stretch>
            <a:fillRect/>
          </a:stretch>
        </p:blipFill>
        <p:spPr bwMode="auto">
          <a:xfrm>
            <a:off x="5562600" y="2642681"/>
            <a:ext cx="3352800" cy="421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Is Science Fiction Literature?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>
          <a:xfrm>
            <a:off x="741363" y="1828800"/>
            <a:ext cx="8021637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Definition/ Purpose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52400" y="2819400"/>
            <a:ext cx="8610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Science Fiction – is a genre of fiction that only recently has been given scholarly attention.</a:t>
            </a:r>
          </a:p>
          <a:p>
            <a:endParaRPr lang="en-US" sz="2000" dirty="0"/>
          </a:p>
          <a:p>
            <a:r>
              <a:rPr lang="en-US" sz="2000" dirty="0"/>
              <a:t>Kurt Vonnegut once called the designation "Science-Fiction writer" a sort of "file-folder label or pigeonhole" and complained that most literary critics mistook the file label for "for a urinal." Apparently "the way a person gets stuck into this file," Vonnegut went on to say, "is to notice technology." </a:t>
            </a:r>
          </a:p>
          <a:p>
            <a:endParaRPr lang="en-US" sz="2000" dirty="0"/>
          </a:p>
          <a:p>
            <a:r>
              <a:rPr lang="en-US" sz="2000" dirty="0"/>
              <a:t>He was referring  to the fact that at one time </a:t>
            </a:r>
            <a:r>
              <a:rPr lang="en-US" sz="2000" dirty="0" err="1"/>
              <a:t>SciFi</a:t>
            </a:r>
            <a:r>
              <a:rPr lang="en-US" sz="2000" dirty="0"/>
              <a:t> was considered a vulgar form of pop entertainment--a robots-and-flying-saucers pulp genre just a notch above (or below) the comic book. What  Cosmopolitan magazine is to high-gloss journalism, </a:t>
            </a:r>
            <a:r>
              <a:rPr lang="en-US" sz="2000" dirty="0" err="1"/>
              <a:t>SciFi</a:t>
            </a:r>
            <a:r>
              <a:rPr lang="en-US" sz="2000" dirty="0"/>
              <a:t> was to serious literature.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Science Fiction …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143000" y="1997075"/>
            <a:ext cx="6705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tends toward the hypothetical and has a decidedly more prophetic or apocalyptic goal. The Science Fiction  writer is more interested with </a:t>
            </a:r>
            <a:r>
              <a:rPr lang="en-US" sz="2400" u="sng"/>
              <a:t>future scenarios</a:t>
            </a:r>
            <a:r>
              <a:rPr lang="en-US" sz="2400"/>
              <a:t> and </a:t>
            </a:r>
            <a:r>
              <a:rPr lang="en-US" sz="2400" u="sng"/>
              <a:t>vivid alternatives</a:t>
            </a:r>
            <a:r>
              <a:rPr lang="en-US" sz="2400"/>
              <a:t>, with provocative extrapolations and exciting possibilities, than with the </a:t>
            </a:r>
            <a:r>
              <a:rPr lang="en-US" sz="2400" b="1" i="1"/>
              <a:t>naturalistic</a:t>
            </a:r>
            <a:r>
              <a:rPr lang="en-US" sz="2400"/>
              <a:t> or </a:t>
            </a:r>
            <a:r>
              <a:rPr lang="en-US" sz="2400" b="1" i="1"/>
              <a:t>realistic </a:t>
            </a:r>
            <a:r>
              <a:rPr lang="en-US" sz="2400"/>
              <a:t>transcription of current circumstances. In short, true science fiction is </a:t>
            </a:r>
            <a:r>
              <a:rPr lang="en-US" sz="2400" i="1" u="sng"/>
              <a:t>visionary</a:t>
            </a:r>
            <a:r>
              <a:rPr lang="en-US" sz="2400"/>
              <a:t> writing about science, technology and social change. </a:t>
            </a:r>
            <a:br>
              <a:rPr lang="en-US" sz="2400"/>
            </a:b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Modern Classic Works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Aldous Huxley – </a:t>
            </a:r>
            <a:r>
              <a:rPr lang="en-US" i="1" smtClean="0"/>
              <a:t>Brave New World</a:t>
            </a:r>
            <a:r>
              <a:rPr lang="en-US" smtClean="0"/>
              <a:t>, 1932</a:t>
            </a:r>
          </a:p>
          <a:p>
            <a:pPr eaLnBrk="1" hangingPunct="1"/>
            <a:r>
              <a:rPr lang="en-US" smtClean="0"/>
              <a:t>James Hilton – </a:t>
            </a:r>
            <a:r>
              <a:rPr lang="en-US" i="1" smtClean="0"/>
              <a:t>Lost Horizons</a:t>
            </a:r>
            <a:r>
              <a:rPr lang="en-US" smtClean="0"/>
              <a:t>, 1933</a:t>
            </a:r>
          </a:p>
          <a:p>
            <a:pPr eaLnBrk="1" hangingPunct="1"/>
            <a:r>
              <a:rPr lang="en-US" smtClean="0"/>
              <a:t>B. F. Skinner – </a:t>
            </a:r>
            <a:r>
              <a:rPr lang="en-US" i="1" smtClean="0"/>
              <a:t>Walden Two</a:t>
            </a:r>
            <a:r>
              <a:rPr lang="en-US" smtClean="0"/>
              <a:t>, 1948</a:t>
            </a:r>
          </a:p>
          <a:p>
            <a:pPr eaLnBrk="1" hangingPunct="1"/>
            <a:r>
              <a:rPr lang="en-US" smtClean="0"/>
              <a:t>George Orwell, </a:t>
            </a:r>
            <a:r>
              <a:rPr lang="en-US" i="1" smtClean="0"/>
              <a:t>1984</a:t>
            </a:r>
            <a:r>
              <a:rPr lang="en-US" smtClean="0"/>
              <a:t>, 1949</a:t>
            </a:r>
          </a:p>
          <a:p>
            <a:pPr eaLnBrk="1" hangingPunct="1"/>
            <a:r>
              <a:rPr lang="en-US" smtClean="0"/>
              <a:t>Ray Bradbury – </a:t>
            </a:r>
            <a:r>
              <a:rPr lang="en-US" i="1" smtClean="0"/>
              <a:t>Fahrenheit 451</a:t>
            </a:r>
            <a:r>
              <a:rPr lang="en-US" smtClean="0"/>
              <a:t>, 1950</a:t>
            </a:r>
          </a:p>
          <a:p>
            <a:pPr eaLnBrk="1" hangingPunct="1"/>
            <a:r>
              <a:rPr lang="en-US" smtClean="0"/>
              <a:t>Aldous Huxley – </a:t>
            </a:r>
            <a:r>
              <a:rPr lang="en-US" i="1" smtClean="0"/>
              <a:t>Island</a:t>
            </a:r>
            <a:r>
              <a:rPr lang="en-US" smtClean="0"/>
              <a:t>, 1962</a:t>
            </a:r>
          </a:p>
          <a:p>
            <a:pPr eaLnBrk="1" hangingPunct="1"/>
            <a:r>
              <a:rPr lang="en-US" smtClean="0"/>
              <a:t>Philip K. Dick – </a:t>
            </a:r>
            <a:r>
              <a:rPr lang="en-US" i="1" smtClean="0"/>
              <a:t>Do Androids-</a:t>
            </a:r>
            <a:r>
              <a:rPr lang="en-US" smtClean="0"/>
              <a:t>-, 1965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Types of Science Fiction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228600" y="1524000"/>
            <a:ext cx="85344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/>
              <a:t>Fantasy adventure</a:t>
            </a:r>
            <a:r>
              <a:rPr lang="en-US" sz="2400"/>
              <a:t>. the action defies belief or exceeds ordinary experience--e.g., tales of improbable events, strange creatures, supernatural occurrences, and imaginary settings. Precursors of this particular type of SF include ancient and classical myths and legends</a:t>
            </a:r>
          </a:p>
          <a:p>
            <a:endParaRPr lang="en-US" sz="2400" u="sng"/>
          </a:p>
          <a:p>
            <a:r>
              <a:rPr lang="en-US" sz="2400" u="sng"/>
              <a:t>Utopian (or Dystopian) Fiction</a:t>
            </a:r>
            <a:r>
              <a:rPr lang="en-US" sz="2400"/>
              <a:t>. imaginative fiction (usually set in a faraway place or in the distant past or future) that depicts a world whose political organization, technical resources, or social and moral codes are </a:t>
            </a:r>
            <a:r>
              <a:rPr lang="en-US" sz="2400" u="sng"/>
              <a:t>strikingly different</a:t>
            </a:r>
            <a:r>
              <a:rPr lang="en-US" sz="2400"/>
              <a:t> than our own. </a:t>
            </a:r>
            <a:endParaRPr lang="en-US" sz="2400" u="sng"/>
          </a:p>
          <a:p>
            <a:endParaRPr lang="en-US" sz="2400" u="sng"/>
          </a:p>
          <a:p>
            <a:r>
              <a:rPr lang="en-US" sz="2400" u="sng"/>
              <a:t>Exotic Travel Narratives, "Fantastic Journeys," and Esoteric Texts</a:t>
            </a:r>
            <a:r>
              <a:rPr lang="en-US" sz="2400"/>
              <a:t>. Supposedly true (!) accounts of travel or adventure or of scientific or occult investigations.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Types of Science Fiction – continued 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81000" y="1752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u="sng"/>
          </a:p>
          <a:p>
            <a:r>
              <a:rPr lang="en-US" sz="2400" u="sng"/>
              <a:t>Moral Parables and Philosphical Tales</a:t>
            </a:r>
            <a:r>
              <a:rPr lang="en-US" sz="2400"/>
              <a:t>. stories that satirize or challenge conventional beliefs, institutions, or social practices by positing radically different societies or alternative worlds. Examples: Voltaire, </a:t>
            </a:r>
            <a:r>
              <a:rPr lang="en-US" sz="2400" i="1"/>
              <a:t>Candide </a:t>
            </a:r>
            <a:r>
              <a:rPr lang="en-US" sz="2400"/>
              <a:t>(1759). Also, stories that address the question of social change or the implications of social theories.</a:t>
            </a:r>
          </a:p>
          <a:p>
            <a:endParaRPr lang="en-US" sz="2400" u="sng"/>
          </a:p>
          <a:p>
            <a:r>
              <a:rPr lang="en-US" sz="2400" u="sng"/>
              <a:t>"Disaster Fiction" and Apocalyptic SF</a:t>
            </a:r>
            <a:r>
              <a:rPr lang="en-US" sz="2400"/>
              <a:t>. Fictional unveilings of </a:t>
            </a:r>
            <a:r>
              <a:rPr lang="en-US" sz="2400" u="sng"/>
              <a:t>earth's destiny</a:t>
            </a:r>
            <a:r>
              <a:rPr lang="en-US" sz="2400"/>
              <a:t>. Runs the gamut from visions of universal harmony and prosperity to fully imagined end-of-the-world scenarios--both naturally caused (e.g. a comet, a deadly disease) and man-made (e.g., nuclear war, a biogenetic accident, etc.). For decades a favorite sub-genre of Hollywood and TV.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Utopia            </a:t>
            </a:r>
            <a:r>
              <a:rPr lang="en-US" dirty="0" err="1">
                <a:solidFill>
                  <a:schemeClr val="accent1">
                    <a:satMod val="150000"/>
                  </a:schemeClr>
                </a:solidFill>
              </a:rPr>
              <a:t>Eutopia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89413" cy="4498975"/>
          </a:xfrm>
        </p:spPr>
        <p:txBody>
          <a:bodyPr rtlCol="0">
            <a:normAutofit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/>
              <a:t>“No Place”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/>
              <a:t>Model of the good </a:t>
            </a:r>
            <a:r>
              <a:rPr lang="en-US" dirty="0" smtClean="0"/>
              <a:t>society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Unrealistic daydream</a:t>
            </a:r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Thomas More, 1516</a:t>
            </a:r>
          </a:p>
          <a:p>
            <a:pPr marL="118872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Utopia  - island in the Atlantic</a:t>
            </a:r>
            <a:endParaRPr lang="en-US" dirty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52963" y="1600200"/>
            <a:ext cx="4189412" cy="4498975"/>
          </a:xfrm>
        </p:spPr>
        <p:txBody>
          <a:bodyPr/>
          <a:lstStyle/>
          <a:p>
            <a:pPr eaLnBrk="1" hangingPunct="1"/>
            <a:r>
              <a:rPr lang="en-US" smtClean="0"/>
              <a:t>“The Good Place”</a:t>
            </a:r>
          </a:p>
          <a:p>
            <a:pPr eaLnBrk="1" hangingPunct="1"/>
            <a:r>
              <a:rPr lang="en-US" smtClean="0"/>
              <a:t>Ambiguity of terms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Dream place</a:t>
            </a:r>
          </a:p>
        </p:txBody>
      </p:sp>
      <p:pic>
        <p:nvPicPr>
          <p:cNvPr id="14341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852863"/>
            <a:ext cx="5029200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Utopian Themes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>
          <a:xfrm>
            <a:off x="741363" y="1828800"/>
            <a:ext cx="8021637" cy="685800"/>
          </a:xfrm>
        </p:spPr>
        <p:txBody>
          <a:bodyPr/>
          <a:lstStyle/>
          <a:p>
            <a:pPr eaLnBrk="1" hangingPunct="1"/>
            <a:r>
              <a:rPr lang="en-US" smtClean="0"/>
              <a:t>Ideal place /no-place</a:t>
            </a:r>
          </a:p>
        </p:txBody>
      </p:sp>
      <p:sp>
        <p:nvSpPr>
          <p:cNvPr id="15364" name="Rectangle 3"/>
          <p:cNvSpPr txBox="1">
            <a:spLocks noRot="1" noChangeArrowheads="1"/>
          </p:cNvSpPr>
          <p:nvPr/>
        </p:nvSpPr>
        <p:spPr bwMode="auto">
          <a:xfrm>
            <a:off x="152400" y="2792412"/>
            <a:ext cx="8229600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6304" tIns="0" rIns="45720" bIns="0"/>
          <a:lstStyle/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FFFF"/>
                </a:solidFill>
              </a:rPr>
              <a:t>Art / Freedom of expression</a:t>
            </a:r>
            <a:endParaRPr lang="en-US" sz="2800" dirty="0">
              <a:solidFill>
                <a:srgbClr val="FFFFFF"/>
              </a:solidFill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Consumerism – brings happiness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Time – energy &gt;&gt;is controlled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Social </a:t>
            </a:r>
            <a:r>
              <a:rPr lang="en-US" sz="2800" dirty="0" smtClean="0">
                <a:solidFill>
                  <a:srgbClr val="FFFFFF"/>
                </a:solidFill>
              </a:rPr>
              <a:t>responsibility (not conflict)</a:t>
            </a:r>
            <a:endParaRPr lang="en-US" sz="2800" dirty="0">
              <a:solidFill>
                <a:srgbClr val="FFFFFF"/>
              </a:solidFill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Punishment – justice is served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Women / Sex &gt;&gt; often </a:t>
            </a:r>
            <a:r>
              <a:rPr lang="en-US" sz="2800" dirty="0" smtClean="0">
                <a:solidFill>
                  <a:srgbClr val="FFFFFF"/>
                </a:solidFill>
              </a:rPr>
              <a:t>(hetero)sexual </a:t>
            </a:r>
            <a:r>
              <a:rPr lang="en-US" sz="2800" dirty="0">
                <a:solidFill>
                  <a:srgbClr val="FFFFFF"/>
                </a:solidFill>
              </a:rPr>
              <a:t>freedom in earlier narratives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srgbClr val="FFFFFF"/>
                </a:solidFill>
              </a:rPr>
              <a:t>Education and upbringing- is consistent with social </a:t>
            </a:r>
            <a:r>
              <a:rPr lang="en-US" sz="2800" dirty="0" smtClean="0">
                <a:solidFill>
                  <a:srgbClr val="FFFFFF"/>
                </a:solidFill>
              </a:rPr>
              <a:t>values 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Utopian </a:t>
            </a:r>
            <a:r>
              <a:rPr lang="en-US" dirty="0" smtClean="0"/>
              <a:t>Narratives</a:t>
            </a:r>
            <a:endParaRPr lang="en-US" dirty="0"/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>
          <a:xfrm>
            <a:off x="741363" y="1828800"/>
            <a:ext cx="8021637" cy="685800"/>
          </a:xfrm>
        </p:spPr>
        <p:txBody>
          <a:bodyPr/>
          <a:lstStyle/>
          <a:p>
            <a:r>
              <a:rPr lang="en-US" smtClean="0"/>
              <a:t>Historical development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506412" y="2743200"/>
            <a:ext cx="818038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Early English writers include Thomas More, </a:t>
            </a:r>
            <a:r>
              <a:rPr lang="en-US" sz="2000" i="1" dirty="0"/>
              <a:t>Utopia</a:t>
            </a:r>
            <a:r>
              <a:rPr lang="en-US" sz="2000" dirty="0"/>
              <a:t> (1516)  and Francis Bacon </a:t>
            </a:r>
            <a:r>
              <a:rPr lang="en-US" sz="2000" i="1" dirty="0"/>
              <a:t>The New Atlantis (1624, English version 1627) –both written in Latin – the language of scholarship back then of course – </a:t>
            </a:r>
            <a:r>
              <a:rPr lang="en-US" sz="2000" dirty="0"/>
              <a:t>a part of the Renaissance philosophical and literary movement in Europe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Resurgence  of interest in narratives of utopia in late 18</a:t>
            </a:r>
            <a:r>
              <a:rPr lang="en-US" sz="2000" baseline="30000" dirty="0"/>
              <a:t>th</a:t>
            </a:r>
            <a:r>
              <a:rPr lang="en-US" sz="2000" dirty="0"/>
              <a:t> century – much of it in relation to the movement for rights of man / equal rights – especially among the French revolution: Mercier’s  </a:t>
            </a:r>
            <a:r>
              <a:rPr lang="en-US" sz="2000" dirty="0" err="1"/>
              <a:t>L’ans</a:t>
            </a:r>
            <a:r>
              <a:rPr lang="en-US" sz="2000" dirty="0"/>
              <a:t> 2440  of 1772 in French (English title: </a:t>
            </a:r>
            <a:r>
              <a:rPr lang="en-US" sz="2000" i="1" dirty="0"/>
              <a:t>Memoirs of the Year 2500 </a:t>
            </a:r>
            <a:r>
              <a:rPr lang="en-US" sz="2000" dirty="0"/>
              <a:t>(</a:t>
            </a:r>
            <a:r>
              <a:rPr lang="en-US" sz="2000" i="1" dirty="0"/>
              <a:t>1772),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African American , women , </a:t>
            </a:r>
            <a:r>
              <a:rPr lang="en-US" sz="2000" dirty="0" smtClean="0"/>
              <a:t>and </a:t>
            </a:r>
            <a:r>
              <a:rPr lang="en-US" sz="2000" dirty="0"/>
              <a:t>progressive writers took up utopian speculation for the future  -- especially late 188s-1920s – during period of social </a:t>
            </a:r>
            <a:r>
              <a:rPr lang="en-US" sz="2000" dirty="0" smtClean="0"/>
              <a:t>engineering and a search for solutions to modern social problems.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1482</TotalTime>
  <Words>836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Science Fiction</vt:lpstr>
      <vt:lpstr>Is Science Fiction Literature?</vt:lpstr>
      <vt:lpstr>Science Fiction …</vt:lpstr>
      <vt:lpstr>Modern Classic Works</vt:lpstr>
      <vt:lpstr>Types of Science Fiction</vt:lpstr>
      <vt:lpstr>Types of Science Fiction – continued </vt:lpstr>
      <vt:lpstr>Utopia            Eutopia</vt:lpstr>
      <vt:lpstr>Utopian Themes</vt:lpstr>
      <vt:lpstr>Utopian Narratives</vt:lpstr>
      <vt:lpstr>Dystopian Narratives</vt:lpstr>
      <vt:lpstr>Dystopian Narratives (continued)</vt:lpstr>
      <vt:lpstr>Reading Science Fiction: LeGuin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Fiction / Historical Fiction</dc:title>
  <dc:creator>Sally Everson</dc:creator>
  <cp:lastModifiedBy>severson1</cp:lastModifiedBy>
  <cp:revision>27</cp:revision>
  <dcterms:created xsi:type="dcterms:W3CDTF">2011-06-22T02:03:47Z</dcterms:created>
  <dcterms:modified xsi:type="dcterms:W3CDTF">2013-03-19T19:03:04Z</dcterms:modified>
</cp:coreProperties>
</file>